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2" r:id="rId4"/>
    <p:sldId id="266" r:id="rId5"/>
    <p:sldId id="263" r:id="rId6"/>
    <p:sldId id="264" r:id="rId7"/>
    <p:sldId id="265" r:id="rId8"/>
    <p:sldId id="267" r:id="rId9"/>
    <p:sldId id="259" r:id="rId10"/>
    <p:sldId id="260" r:id="rId1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8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8B81-4FBC-4F0C-A7C4-EC4758CC3598}" type="datetimeFigureOut">
              <a:rPr lang="zh-TW" altLang="en-US" smtClean="0"/>
              <a:pPr/>
              <a:t>2012/4/19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C69C9-D980-4E96-B90E-967396404E8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8B81-4FBC-4F0C-A7C4-EC4758CC3598}" type="datetimeFigureOut">
              <a:rPr lang="zh-TW" altLang="en-US" smtClean="0"/>
              <a:pPr/>
              <a:t>2012/4/19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C69C9-D980-4E96-B90E-967396404E8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8B81-4FBC-4F0C-A7C4-EC4758CC3598}" type="datetimeFigureOut">
              <a:rPr lang="zh-TW" altLang="en-US" smtClean="0"/>
              <a:pPr/>
              <a:t>2012/4/19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C69C9-D980-4E96-B90E-967396404E8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8B81-4FBC-4F0C-A7C4-EC4758CC3598}" type="datetimeFigureOut">
              <a:rPr lang="zh-TW" altLang="en-US" smtClean="0"/>
              <a:pPr/>
              <a:t>2012/4/19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C69C9-D980-4E96-B90E-967396404E8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8B81-4FBC-4F0C-A7C4-EC4758CC3598}" type="datetimeFigureOut">
              <a:rPr lang="zh-TW" altLang="en-US" smtClean="0"/>
              <a:pPr/>
              <a:t>2012/4/19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C69C9-D980-4E96-B90E-967396404E8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8B81-4FBC-4F0C-A7C4-EC4758CC3598}" type="datetimeFigureOut">
              <a:rPr lang="zh-TW" altLang="en-US" smtClean="0"/>
              <a:pPr/>
              <a:t>2012/4/19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C69C9-D980-4E96-B90E-967396404E8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8B81-4FBC-4F0C-A7C4-EC4758CC3598}" type="datetimeFigureOut">
              <a:rPr lang="zh-TW" altLang="en-US" smtClean="0"/>
              <a:pPr/>
              <a:t>2012/4/19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C69C9-D980-4E96-B90E-967396404E8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8B81-4FBC-4F0C-A7C4-EC4758CC3598}" type="datetimeFigureOut">
              <a:rPr lang="zh-TW" altLang="en-US" smtClean="0"/>
              <a:pPr/>
              <a:t>2012/4/19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C69C9-D980-4E96-B90E-967396404E8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8B81-4FBC-4F0C-A7C4-EC4758CC3598}" type="datetimeFigureOut">
              <a:rPr lang="zh-TW" altLang="en-US" smtClean="0"/>
              <a:pPr/>
              <a:t>2012/4/19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C69C9-D980-4E96-B90E-967396404E8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8B81-4FBC-4F0C-A7C4-EC4758CC3598}" type="datetimeFigureOut">
              <a:rPr lang="zh-TW" altLang="en-US" smtClean="0"/>
              <a:pPr/>
              <a:t>2012/4/19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C69C9-D980-4E96-B90E-967396404E8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8B81-4FBC-4F0C-A7C4-EC4758CC3598}" type="datetimeFigureOut">
              <a:rPr lang="zh-TW" altLang="en-US" smtClean="0"/>
              <a:pPr/>
              <a:t>2012/4/19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C69C9-D980-4E96-B90E-967396404E8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E8B81-4FBC-4F0C-A7C4-EC4758CC3598}" type="datetimeFigureOut">
              <a:rPr lang="zh-TW" altLang="en-US" smtClean="0"/>
              <a:pPr/>
              <a:t>2012/4/19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CC69C9-D980-4E96-B90E-967396404E8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Machine Learning Toolbox </a:t>
            </a:r>
            <a:br>
              <a:rPr lang="en-US" altLang="zh-TW" dirty="0" smtClean="0"/>
            </a:br>
            <a:r>
              <a:rPr lang="en-US" altLang="zh-TW" sz="1800" dirty="0" smtClean="0"/>
              <a:t>(</a:t>
            </a:r>
            <a:r>
              <a:rPr lang="zh-TW" altLang="en-US" sz="1800" dirty="0" smtClean="0"/>
              <a:t>這是海報的開頭，標題的部分</a:t>
            </a:r>
            <a:r>
              <a:rPr lang="en-US" altLang="zh-TW" sz="1800" dirty="0" smtClean="0"/>
              <a:t>)</a:t>
            </a:r>
            <a:endParaRPr lang="zh-TW" altLang="en-US" sz="1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85720" y="1600200"/>
            <a:ext cx="8715436" cy="4525963"/>
          </a:xfrm>
        </p:spPr>
        <p:txBody>
          <a:bodyPr>
            <a:normAutofit/>
          </a:bodyPr>
          <a:lstStyle/>
          <a:p>
            <a:r>
              <a:rPr lang="en-US" dirty="0"/>
              <a:t>Machine Learning Toolbox </a:t>
            </a:r>
            <a:r>
              <a:rPr lang="en-US" dirty="0" smtClean="0"/>
              <a:t>extends </a:t>
            </a:r>
            <a:r>
              <a:rPr lang="en-US" dirty="0"/>
              <a:t>MATLAB with tools for design, evaluation, and visualization of machine learning methodologies which are used extensively nowadays for analyzing massive real-world data with success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Face Recognition via PCA (</a:t>
            </a:r>
            <a:r>
              <a:rPr lang="en-US" altLang="zh-TW" dirty="0" err="1" smtClean="0"/>
              <a:t>eigenfaces</a:t>
            </a:r>
            <a:r>
              <a:rPr lang="en-US" altLang="zh-TW" dirty="0" smtClean="0"/>
              <a:t>)</a:t>
            </a:r>
            <a:endParaRPr lang="zh-TW" altLang="en-US" dirty="0" smtClean="0"/>
          </a:p>
          <a:p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571472" y="2357430"/>
            <a:ext cx="7929618" cy="147732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en-US" dirty="0" smtClean="0"/>
              <a:t>load </a:t>
            </a:r>
            <a:r>
              <a:rPr lang="en-US" dirty="0" smtClean="0">
                <a:solidFill>
                  <a:srgbClr val="7030A0"/>
                </a:solidFill>
              </a:rPr>
              <a:t>faceData.mat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frOpt.method</a:t>
            </a:r>
            <a:r>
              <a:rPr lang="en-US" dirty="0" smtClean="0"/>
              <a:t>=</a:t>
            </a:r>
            <a:r>
              <a:rPr lang="en-US" dirty="0" smtClean="0">
                <a:solidFill>
                  <a:srgbClr val="7030A0"/>
                </a:solidFill>
              </a:rPr>
              <a:t>'</a:t>
            </a:r>
            <a:r>
              <a:rPr lang="en-US" dirty="0" err="1" smtClean="0">
                <a:solidFill>
                  <a:srgbClr val="7030A0"/>
                </a:solidFill>
              </a:rPr>
              <a:t>pca</a:t>
            </a:r>
            <a:r>
              <a:rPr lang="en-US" dirty="0" smtClean="0">
                <a:solidFill>
                  <a:srgbClr val="7030A0"/>
                </a:solidFill>
              </a:rPr>
              <a:t>'</a:t>
            </a:r>
            <a:r>
              <a:rPr lang="en-US" dirty="0" smtClean="0"/>
              <a:t>; </a:t>
            </a:r>
          </a:p>
          <a:p>
            <a:r>
              <a:rPr lang="en-US" dirty="0" err="1" smtClean="0"/>
              <a:t>frOpt.pcaDim</a:t>
            </a:r>
            <a:r>
              <a:rPr lang="en-US" dirty="0" smtClean="0"/>
              <a:t>=7; </a:t>
            </a:r>
          </a:p>
          <a:p>
            <a:r>
              <a:rPr lang="en-US" dirty="0" err="1" smtClean="0"/>
              <a:t>frOpt.plot</a:t>
            </a:r>
            <a:r>
              <a:rPr lang="en-US" dirty="0" smtClean="0"/>
              <a:t>=1; </a:t>
            </a:r>
          </a:p>
          <a:p>
            <a:r>
              <a:rPr lang="en-US" dirty="0" err="1" smtClean="0"/>
              <a:t>faceRecogDemo</a:t>
            </a:r>
            <a:r>
              <a:rPr lang="en-US" dirty="0" smtClean="0"/>
              <a:t>(</a:t>
            </a:r>
            <a:r>
              <a:rPr lang="en-US" dirty="0" err="1" smtClean="0"/>
              <a:t>faceData</a:t>
            </a:r>
            <a:r>
              <a:rPr lang="en-US" dirty="0" smtClean="0"/>
              <a:t>, </a:t>
            </a:r>
            <a:r>
              <a:rPr lang="en-US" dirty="0" err="1" smtClean="0"/>
              <a:t>frOpt</a:t>
            </a:r>
            <a:r>
              <a:rPr lang="en-US" dirty="0" smtClean="0"/>
              <a:t>);</a:t>
            </a:r>
            <a:endParaRPr lang="zh-TW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3" y="4143380"/>
            <a:ext cx="3812053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14282" y="1831995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TW" dirty="0" smtClean="0"/>
              <a:t>Key Features</a:t>
            </a:r>
          </a:p>
          <a:p>
            <a:pPr lvl="1"/>
            <a:r>
              <a:rPr lang="en-US" altLang="zh-TW" dirty="0" smtClean="0"/>
              <a:t>Classification</a:t>
            </a:r>
          </a:p>
          <a:p>
            <a:pPr lvl="2"/>
            <a:r>
              <a:rPr lang="en-US" altLang="zh-TW" dirty="0" smtClean="0"/>
              <a:t>K-Nearest-Neighbor Classifiers</a:t>
            </a:r>
          </a:p>
          <a:p>
            <a:pPr lvl="2"/>
            <a:r>
              <a:rPr lang="en-US" altLang="zh-TW" dirty="0" smtClean="0"/>
              <a:t>Linear Classifiers</a:t>
            </a:r>
          </a:p>
          <a:p>
            <a:pPr lvl="2"/>
            <a:r>
              <a:rPr lang="en-US" altLang="zh-TW" dirty="0" smtClean="0"/>
              <a:t>Naïve Bayes Classifiers</a:t>
            </a:r>
          </a:p>
          <a:p>
            <a:pPr lvl="2"/>
            <a:r>
              <a:rPr lang="en-US" altLang="zh-TW" dirty="0" smtClean="0"/>
              <a:t>Quadratic Classifiers</a:t>
            </a:r>
          </a:p>
          <a:p>
            <a:pPr lvl="2"/>
            <a:r>
              <a:rPr lang="en-US" altLang="zh-TW" dirty="0" smtClean="0"/>
              <a:t>GMM-based Classifiers</a:t>
            </a:r>
          </a:p>
          <a:p>
            <a:pPr lvl="2"/>
            <a:r>
              <a:rPr lang="en-US" altLang="zh-TW" dirty="0" smtClean="0"/>
              <a:t>Support vector machines</a:t>
            </a:r>
          </a:p>
          <a:p>
            <a:pPr lvl="2"/>
            <a:r>
              <a:rPr lang="en-US" altLang="zh-TW" dirty="0" smtClean="0"/>
              <a:t>Sparse-representation classifiers</a:t>
            </a:r>
          </a:p>
          <a:p>
            <a:pPr lvl="3"/>
            <a:endParaRPr lang="en-US" altLang="zh-TW" dirty="0" smtClean="0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35968" y="3300784"/>
            <a:ext cx="4000528" cy="2360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文字方塊 10"/>
          <p:cNvSpPr txBox="1"/>
          <p:nvPr/>
        </p:nvSpPr>
        <p:spPr>
          <a:xfrm>
            <a:off x="5748068" y="2269321"/>
            <a:ext cx="3000396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sz="2000" b="1" dirty="0" smtClean="0"/>
              <a:t>Decision Boundaries of</a:t>
            </a:r>
          </a:p>
          <a:p>
            <a:r>
              <a:rPr lang="en-US" altLang="zh-TW" sz="2000" b="1" dirty="0"/>
              <a:t>GMM-based </a:t>
            </a:r>
            <a:r>
              <a:rPr lang="en-US" altLang="zh-TW" sz="2000" b="1" dirty="0" smtClean="0"/>
              <a:t>Classifiers</a:t>
            </a:r>
          </a:p>
          <a:p>
            <a:r>
              <a:rPr lang="en-US" altLang="zh-TW" sz="2000" b="1" dirty="0" smtClean="0"/>
              <a:t>for IRIS dataset</a:t>
            </a:r>
            <a:endParaRPr lang="zh-TW" altLang="en-US" sz="2000" dirty="0"/>
          </a:p>
        </p:txBody>
      </p:sp>
      <p:sp>
        <p:nvSpPr>
          <p:cNvPr id="6" name="文字方塊 5"/>
          <p:cNvSpPr txBox="1"/>
          <p:nvPr/>
        </p:nvSpPr>
        <p:spPr>
          <a:xfrm>
            <a:off x="4929190" y="142852"/>
            <a:ext cx="4000528" cy="1754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1200" dirty="0" smtClean="0"/>
              <a:t>我的想法是依照下面的描述</a:t>
            </a:r>
            <a:endParaRPr lang="en-US" altLang="zh-TW" sz="1200" dirty="0" smtClean="0"/>
          </a:p>
          <a:p>
            <a:r>
              <a:rPr lang="en-US" altLang="zh-TW" sz="1200" dirty="0" smtClean="0"/>
              <a:t>Key featured</a:t>
            </a:r>
          </a:p>
          <a:p>
            <a:r>
              <a:rPr lang="en-US" altLang="zh-TW" sz="1200" dirty="0" smtClean="0"/>
              <a:t>     - Classification</a:t>
            </a:r>
          </a:p>
          <a:p>
            <a:r>
              <a:rPr lang="en-US" altLang="zh-TW" sz="1200" dirty="0" smtClean="0"/>
              <a:t>     - Cluster</a:t>
            </a:r>
          </a:p>
          <a:p>
            <a:pPr marL="0" lvl="1"/>
            <a:r>
              <a:rPr lang="en-US" altLang="zh-TW" sz="1200" dirty="0" smtClean="0"/>
              <a:t>     - Dynamic Time Warping</a:t>
            </a:r>
          </a:p>
          <a:p>
            <a:r>
              <a:rPr lang="en-US" altLang="zh-TW" sz="1200" dirty="0" smtClean="0"/>
              <a:t>     - …..</a:t>
            </a:r>
          </a:p>
          <a:p>
            <a:r>
              <a:rPr lang="zh-TW" altLang="en-US" sz="1200" dirty="0" smtClean="0"/>
              <a:t>每個</a:t>
            </a:r>
            <a:r>
              <a:rPr lang="en-US" altLang="zh-TW" sz="1200" dirty="0" smtClean="0"/>
              <a:t>feature</a:t>
            </a:r>
            <a:r>
              <a:rPr lang="zh-TW" altLang="en-US" sz="1200" dirty="0" smtClean="0"/>
              <a:t>的旁邊搭配圖形呈現</a:t>
            </a:r>
            <a:endParaRPr lang="en-US" altLang="zh-TW" sz="1200" dirty="0" smtClean="0"/>
          </a:p>
          <a:p>
            <a:endParaRPr lang="en-US" altLang="zh-TW" sz="1200" dirty="0" smtClean="0"/>
          </a:p>
          <a:p>
            <a:r>
              <a:rPr lang="zh-TW" altLang="en-US" sz="1200" dirty="0" smtClean="0"/>
              <a:t>內容字體的顏色可以更換，看如何設計比較美觀，謝謝。</a:t>
            </a:r>
            <a:endParaRPr lang="zh-TW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zh-TW" dirty="0" smtClean="0"/>
              <a:t>Clustering</a:t>
            </a:r>
          </a:p>
          <a:p>
            <a:pPr lvl="2"/>
            <a:r>
              <a:rPr lang="en-US" altLang="zh-TW" dirty="0" smtClean="0"/>
              <a:t>Hierarchical Clustering</a:t>
            </a:r>
          </a:p>
          <a:p>
            <a:pPr lvl="2"/>
            <a:r>
              <a:rPr lang="en-US" altLang="zh-TW" dirty="0" smtClean="0"/>
              <a:t>K-Means Clustering</a:t>
            </a:r>
          </a:p>
          <a:p>
            <a:pPr lvl="2"/>
            <a:r>
              <a:rPr lang="en-US" altLang="zh-TW" dirty="0" smtClean="0"/>
              <a:t>Vector Quantization</a:t>
            </a:r>
          </a:p>
          <a:p>
            <a:pPr lvl="2"/>
            <a:r>
              <a:rPr lang="en-US" altLang="zh-TW" dirty="0" smtClean="0"/>
              <a:t>Fuzzy C-Means Clustering</a:t>
            </a:r>
          </a:p>
          <a:p>
            <a:pPr>
              <a:buNone/>
            </a:pPr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5286380" y="571480"/>
            <a:ext cx="3500462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sz="2000" b="1" dirty="0" smtClean="0"/>
              <a:t>Probability Density Function</a:t>
            </a:r>
            <a:endParaRPr lang="zh-TW" altLang="en-US" sz="2000" b="1" dirty="0"/>
          </a:p>
        </p:txBody>
      </p:sp>
      <p:pic>
        <p:nvPicPr>
          <p:cNvPr id="2050" name="Picture 2" descr="http://localhost/jang/matlab/toolbox/machineLearning/dataSheet/hcAggAnim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333" y="3303299"/>
            <a:ext cx="2254790" cy="169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localhost/jang/matlab/toolbox/machineLearning/dataSheet/dendrogram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333" y="4869160"/>
            <a:ext cx="2207633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149" y="1520661"/>
            <a:ext cx="2376850" cy="178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zh-TW" dirty="0" smtClean="0"/>
              <a:t>PDF Modeling</a:t>
            </a:r>
          </a:p>
          <a:p>
            <a:pPr lvl="2"/>
            <a:r>
              <a:rPr lang="en-US" altLang="zh-TW" dirty="0" smtClean="0"/>
              <a:t>High-dim. Gaussian PDF</a:t>
            </a:r>
          </a:p>
          <a:p>
            <a:pPr lvl="2"/>
            <a:r>
              <a:rPr lang="en-US" altLang="zh-TW" dirty="0" smtClean="0"/>
              <a:t>Gaussian Mixture Models (GMM)</a:t>
            </a:r>
          </a:p>
          <a:p>
            <a:pPr lvl="2"/>
            <a:r>
              <a:rPr lang="en-US" altLang="zh-TW" dirty="0" smtClean="0"/>
              <a:t>Hidden Markov Models (HMM)</a:t>
            </a:r>
          </a:p>
          <a:p>
            <a:pPr>
              <a:buNone/>
            </a:pPr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5286380" y="571480"/>
            <a:ext cx="3500462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sz="2000" b="1" dirty="0" smtClean="0"/>
              <a:t>Probability Density Function</a:t>
            </a:r>
            <a:endParaRPr lang="zh-TW" altLang="en-US" sz="2000" b="1" dirty="0"/>
          </a:p>
        </p:txBody>
      </p:sp>
      <p:pic>
        <p:nvPicPr>
          <p:cNvPr id="1026" name="Picture 2" descr="http://localhost/jang/matlab/toolbox/machineLearning/dataSheet/gmmTrainDemo2dCovType03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128882"/>
            <a:ext cx="2395090" cy="179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localhost/jang/matlab/toolbox/machineLearning/dataSheet/gmmTrainDemo2dCovType03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850" y="4115884"/>
            <a:ext cx="2207633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localhost/jang/matlab/toolbox/machineLearning/dataSheet/gmmTrainDemo2dCovType03c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183" y="4095106"/>
            <a:ext cx="2183594" cy="16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62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857232"/>
            <a:ext cx="4900618" cy="5268931"/>
          </a:xfrm>
        </p:spPr>
        <p:txBody>
          <a:bodyPr/>
          <a:lstStyle/>
          <a:p>
            <a:pPr lvl="1"/>
            <a:r>
              <a:rPr lang="en-US" altLang="zh-TW" dirty="0" smtClean="0"/>
              <a:t>Dynamic Time Warping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285992"/>
            <a:ext cx="3929090" cy="335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文字方塊 4"/>
          <p:cNvSpPr txBox="1"/>
          <p:nvPr/>
        </p:nvSpPr>
        <p:spPr>
          <a:xfrm>
            <a:off x="1000100" y="1428736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The goal of dynamic time warping is to find the minimum-distance mapping between two sequences by the use of dynamic programming.</a:t>
            </a:r>
            <a:endParaRPr lang="zh-TW" alt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 lvl="1"/>
            <a:r>
              <a:rPr lang="en-US" altLang="zh-TW" dirty="0" smtClean="0"/>
              <a:t>Dimensionality Reduction</a:t>
            </a:r>
          </a:p>
          <a:p>
            <a:pPr lvl="1">
              <a:buNone/>
            </a:pPr>
            <a:endParaRPr lang="zh-TW" altLang="en-US" dirty="0" smtClean="0"/>
          </a:p>
          <a:p>
            <a:endParaRPr lang="zh-TW" altLang="en-US" dirty="0" smtClean="0"/>
          </a:p>
          <a:p>
            <a:endParaRPr lang="zh-TW" alt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357430"/>
            <a:ext cx="316230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9647" y="4572008"/>
            <a:ext cx="313372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文字方塊 7"/>
          <p:cNvSpPr txBox="1"/>
          <p:nvPr/>
        </p:nvSpPr>
        <p:spPr>
          <a:xfrm>
            <a:off x="357158" y="1857364"/>
            <a:ext cx="3643338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b="1" dirty="0" smtClean="0"/>
              <a:t>Principal Component Analysis (PCA)</a:t>
            </a:r>
            <a:endParaRPr lang="zh-TW" altLang="en-US" b="1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429000"/>
            <a:ext cx="2064859" cy="2543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5443" y="3614739"/>
            <a:ext cx="2155713" cy="2271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文字方塊 10"/>
          <p:cNvSpPr txBox="1"/>
          <p:nvPr/>
        </p:nvSpPr>
        <p:spPr>
          <a:xfrm>
            <a:off x="5072066" y="2928934"/>
            <a:ext cx="3500462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b="1" dirty="0" smtClean="0"/>
              <a:t>Linear </a:t>
            </a:r>
            <a:r>
              <a:rPr lang="en-US" altLang="zh-TW" b="1" dirty="0" err="1" smtClean="0"/>
              <a:t>Discriminant</a:t>
            </a:r>
            <a:r>
              <a:rPr lang="en-US" altLang="zh-TW" b="1" dirty="0" smtClean="0"/>
              <a:t> Analysis (LDA)</a:t>
            </a:r>
            <a:endParaRPr lang="zh-TW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 lvl="1"/>
            <a:r>
              <a:rPr lang="en-US" altLang="zh-TW" dirty="0" smtClean="0"/>
              <a:t>String Comparison</a:t>
            </a:r>
            <a:endParaRPr lang="zh-TW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357430"/>
            <a:ext cx="3781425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357430"/>
            <a:ext cx="3781425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文字方塊 5"/>
          <p:cNvSpPr txBox="1"/>
          <p:nvPr/>
        </p:nvSpPr>
        <p:spPr>
          <a:xfrm>
            <a:off x="428596" y="1928802"/>
            <a:ext cx="3643338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b="1" dirty="0" smtClean="0"/>
              <a:t>Longest Common Subsequence (LCS)</a:t>
            </a:r>
            <a:endParaRPr lang="zh-TW" altLang="en-US" b="1" dirty="0"/>
          </a:p>
        </p:txBody>
      </p:sp>
      <p:sp>
        <p:nvSpPr>
          <p:cNvPr id="7" name="文字方塊 6"/>
          <p:cNvSpPr txBox="1"/>
          <p:nvPr/>
        </p:nvSpPr>
        <p:spPr>
          <a:xfrm>
            <a:off x="6429388" y="1857364"/>
            <a:ext cx="142876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b="1" dirty="0" smtClean="0"/>
              <a:t>Edit Distance</a:t>
            </a:r>
            <a:endParaRPr lang="zh-TW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0"/>
          </a:xfrm>
        </p:spPr>
        <p:txBody>
          <a:bodyPr/>
          <a:lstStyle/>
          <a:p>
            <a:pPr algn="l"/>
            <a:r>
              <a:rPr lang="en-US" altLang="zh-TW" dirty="0" smtClean="0"/>
              <a:t>Application Showcases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285860"/>
            <a:ext cx="8507288" cy="4840303"/>
          </a:xfrm>
        </p:spPr>
        <p:txBody>
          <a:bodyPr/>
          <a:lstStyle/>
          <a:p>
            <a:r>
              <a:rPr lang="en-US" altLang="zh-TW" dirty="0" smtClean="0"/>
              <a:t>Image Data Compression</a:t>
            </a:r>
          </a:p>
          <a:p>
            <a:r>
              <a:rPr lang="en-US" altLang="zh-TW" dirty="0" smtClean="0"/>
              <a:t>Face recognition via </a:t>
            </a:r>
            <a:r>
              <a:rPr lang="en-US" altLang="zh-TW" dirty="0" err="1" smtClean="0"/>
              <a:t>eigenfaces</a:t>
            </a:r>
            <a:endParaRPr lang="en-US" altLang="zh-TW" dirty="0" smtClean="0"/>
          </a:p>
          <a:p>
            <a:r>
              <a:rPr lang="en-US" altLang="zh-TW" dirty="0" smtClean="0"/>
              <a:t>Face recognition via </a:t>
            </a:r>
            <a:r>
              <a:rPr lang="en-US" altLang="zh-TW" dirty="0" err="1" smtClean="0"/>
              <a:t>fisherfaces</a:t>
            </a:r>
            <a:endParaRPr lang="en-US" altLang="zh-TW" dirty="0" smtClean="0"/>
          </a:p>
          <a:p>
            <a:r>
              <a:rPr lang="en-US" altLang="zh-TW" dirty="0" smtClean="0"/>
              <a:t>Speaker-dependent voice command recognition</a:t>
            </a:r>
          </a:p>
          <a:p>
            <a:r>
              <a:rPr lang="en-US" altLang="zh-TW" dirty="0" smtClean="0"/>
              <a:t>Genre classification for audio music</a:t>
            </a:r>
          </a:p>
          <a:p>
            <a:r>
              <a:rPr lang="en-US" altLang="zh-TW" dirty="0" smtClean="0"/>
              <a:t>Query by singing/humming</a:t>
            </a:r>
          </a:p>
          <a:p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333025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0"/>
          </a:xfrm>
        </p:spPr>
        <p:txBody>
          <a:bodyPr/>
          <a:lstStyle/>
          <a:p>
            <a:pPr algn="l"/>
            <a:r>
              <a:rPr lang="en-US" altLang="zh-TW" dirty="0" smtClean="0"/>
              <a:t>Application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r>
              <a:rPr lang="en-US" altLang="zh-TW" dirty="0" smtClean="0"/>
              <a:t>Image Data Compression: Vector Quantization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214554"/>
            <a:ext cx="3904086" cy="3113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11700" y="357166"/>
            <a:ext cx="3929059" cy="2730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26146" y="857232"/>
            <a:ext cx="3912410" cy="267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73713" y="1500174"/>
            <a:ext cx="3795871" cy="2680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40658" y="2428868"/>
            <a:ext cx="3845816" cy="2763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00892" y="3714752"/>
            <a:ext cx="3937383" cy="2747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文字方塊 9"/>
          <p:cNvSpPr txBox="1"/>
          <p:nvPr/>
        </p:nvSpPr>
        <p:spPr>
          <a:xfrm>
            <a:off x="785786" y="5857892"/>
            <a:ext cx="47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</a:rPr>
              <a:t>NOTE: </a:t>
            </a:r>
            <a:r>
              <a:rPr lang="zh-TW" altLang="en-US" b="1" dirty="0" smtClean="0">
                <a:solidFill>
                  <a:srgbClr val="FF0000"/>
                </a:solidFill>
              </a:rPr>
              <a:t>右半部的相片請</a:t>
            </a:r>
            <a:r>
              <a:rPr lang="en-US" altLang="zh-TW" b="1" dirty="0" smtClean="0">
                <a:solidFill>
                  <a:srgbClr val="FF0000"/>
                </a:solidFill>
              </a:rPr>
              <a:t>『</a:t>
            </a:r>
            <a:r>
              <a:rPr lang="zh-TW" altLang="en-US" b="1" dirty="0" smtClean="0">
                <a:solidFill>
                  <a:srgbClr val="FF0000"/>
                </a:solidFill>
              </a:rPr>
              <a:t>不要</a:t>
            </a:r>
            <a:r>
              <a:rPr lang="en-US" altLang="zh-TW" b="1" dirty="0" smtClean="0">
                <a:solidFill>
                  <a:srgbClr val="FF0000"/>
                </a:solidFill>
              </a:rPr>
              <a:t>』</a:t>
            </a:r>
            <a:r>
              <a:rPr lang="zh-TW" altLang="en-US" b="1" dirty="0" smtClean="0">
                <a:solidFill>
                  <a:srgbClr val="FF0000"/>
                </a:solidFill>
              </a:rPr>
              <a:t>重疊，謝謝</a:t>
            </a:r>
            <a:r>
              <a:rPr lang="en-US" altLang="zh-TW" b="1" dirty="0" smtClean="0">
                <a:solidFill>
                  <a:srgbClr val="FF0000"/>
                </a:solidFill>
              </a:rPr>
              <a:t>!!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  <p:sp>
        <p:nvSpPr>
          <p:cNvPr id="11" name="橢圓 10"/>
          <p:cNvSpPr/>
          <p:nvPr/>
        </p:nvSpPr>
        <p:spPr>
          <a:xfrm>
            <a:off x="4643438" y="310780"/>
            <a:ext cx="1643074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橢圓 11"/>
          <p:cNvSpPr/>
          <p:nvPr/>
        </p:nvSpPr>
        <p:spPr>
          <a:xfrm>
            <a:off x="5857884" y="773268"/>
            <a:ext cx="1643074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橢圓 12"/>
          <p:cNvSpPr/>
          <p:nvPr/>
        </p:nvSpPr>
        <p:spPr>
          <a:xfrm>
            <a:off x="6715140" y="1428736"/>
            <a:ext cx="1643074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橢圓 13"/>
          <p:cNvSpPr/>
          <p:nvPr/>
        </p:nvSpPr>
        <p:spPr>
          <a:xfrm>
            <a:off x="7643834" y="2403816"/>
            <a:ext cx="1643074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橢圓 14"/>
          <p:cNvSpPr/>
          <p:nvPr/>
        </p:nvSpPr>
        <p:spPr>
          <a:xfrm>
            <a:off x="8643966" y="3664648"/>
            <a:ext cx="1643074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259</Words>
  <Application>Microsoft Office PowerPoint</Application>
  <PresentationFormat>如螢幕大小 (4:3)</PresentationFormat>
  <Paragraphs>59</Paragraphs>
  <Slides>10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1" baseType="lpstr">
      <vt:lpstr>Office 佈景主題</vt:lpstr>
      <vt:lpstr>Machine Learning Toolbox  (這是海報的開頭，標題的部分)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Application Showcases</vt:lpstr>
      <vt:lpstr>Application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User</dc:creator>
  <cp:lastModifiedBy>user</cp:lastModifiedBy>
  <cp:revision>22</cp:revision>
  <dcterms:created xsi:type="dcterms:W3CDTF">2011-10-18T02:00:22Z</dcterms:created>
  <dcterms:modified xsi:type="dcterms:W3CDTF">2012-04-19T02:17:03Z</dcterms:modified>
</cp:coreProperties>
</file>